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E8D6B-80A2-4032-BE95-8FC45DCDE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F900D1-9A5B-48C6-ABB3-36E264AB0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B0FABF-4657-46F8-89BE-EE14EC58E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818A82-D411-4EF8-8549-EE89EF92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C6CD9B-DA12-4E41-9996-7CE1C6BB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62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EABCE-7216-4C89-81A5-73A7F101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1390CA-3484-45F9-AA70-28D3D1226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99512E-94AA-4B23-B0CB-9293091B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807453-D7E6-4263-A2EE-10DA04E2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C58AA5-142C-48FB-A335-F42F62B3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47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71D6C0-CA6A-4300-BF13-DAECE90C6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B309F9B-68DE-45CC-B6F8-CA845A722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EA9261-665C-4440-8722-36A56627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CAA5D5-620C-41B2-8C8C-C3C4EA35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A2FB67-45FD-4B41-9914-5D0A096A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7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A0C2E-7CDC-4BC6-A21C-0F04DAE7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247DF3-C0E1-4E8B-BF15-F75C63724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CDF935-B053-4F3D-AF30-10B105D5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57A09C-ED60-447C-93AD-BA58EEDA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8A4B59-0E6A-465C-B6F3-E7F98870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12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0CA88-582D-4ADA-8381-36CA4BDE2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DEAEC9-753A-4B95-B0A5-ED150414E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1079F3-0035-4FA4-B9C3-136AB6A4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AC77F1-5985-42AC-BD98-BECB8B5E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597F13-771E-440A-8C46-D72E111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73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BE637-47FC-4B7A-85AC-5B7C579A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3F178F-C980-446B-AB06-FB19779E3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A60A29-41B0-44B6-A50D-599F8D7DB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DE30A6-E424-4CEF-B091-23B8FF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AC75F2-8FB9-4211-A3C7-88192F4C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F51DBC-481A-4C5C-8057-99A094CA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73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C7196-43EA-4DAC-A25B-EB89E4E99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624365-E4AC-4B83-AD14-7786DA5F8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1326F1-BE95-460C-87F9-8A84EC400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F639C63-8CAC-482E-A581-D418E1490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F332866-A788-4BCE-98BF-751E87D3F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9B0FB52-E65A-44D2-8934-2BB0281A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48D3C58-5684-40F6-83F8-AC124EDD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61189DE-2331-4B40-9720-BBB26E2B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54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D6DEA-73B1-4B24-829D-15D3DE1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33635F-B62F-48EA-9E30-970E3763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F365370-AB5E-4902-8ED9-8EBF509E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C8072F-7EE0-435A-8F20-B3A14873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4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A4D366-EE75-4996-AFAD-18705585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C5B29B8-4C3D-40AF-87DB-3957AE381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617C7C-F9FA-4A4C-ABB0-70791CE4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58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94753-A78F-48D6-B50E-E8A6768B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252E70-C858-42D5-B4B7-42880639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FB8CA1-57FB-4CC8-9C00-E21FE45A7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6D3D03-7A76-4807-80AA-67B3C9E1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9E210A8-ED2C-460F-8DAE-F60258ED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4196E90-41FE-44A9-9936-F564B4D7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85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DEE73-1857-49CE-8A39-2BB14949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760D91B-6E61-44D2-A4C2-64A3D1365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E0518C-9FCC-435C-A59A-869463144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46A2FE-A87D-43BC-98A7-1A07E026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A71B97-B3C7-41FD-92AD-457BC74F7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D05D78-BE26-4611-8EE6-2FF8B85F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20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D9EB5B-4EED-4548-86E9-8572066A1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A8EC1F-59B7-4CC5-ADD7-6E9CE23C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8C7EEF-F83B-4EB5-942C-E3E441BCF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D733A-AD78-4420-8C99-B1477847BC81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D5FF54-6955-44D8-856E-336DDEB7E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00BC8F-BE83-4C75-8BD4-5E766D280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61EC-71CB-4F07-8751-33198C883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DB7A595-555C-49A4-B79E-E7E3DF5F34C4}"/>
              </a:ext>
            </a:extLst>
          </p:cNvPr>
          <p:cNvSpPr txBox="1"/>
          <p:nvPr/>
        </p:nvSpPr>
        <p:spPr>
          <a:xfrm>
            <a:off x="1775791" y="1210540"/>
            <a:ext cx="8335618" cy="4436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PREPARANDO O DRE DA SUA EMPRESA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DRE ou Demonstrativo de resultado do exercício, é elaborado habitualmente pela contabilidade, mas nem sempre é analisado pela diretoria ou gestores.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dia a dia das empresas, com a finalidade de realizar gestão financeira, o adequado é conduzir o DRE gerencial, regime de caixa, e claro, também analisar o DRE contábil haja vista que os dois caminham lado a lado.</a:t>
            </a:r>
          </a:p>
        </p:txBody>
      </p:sp>
    </p:spTree>
    <p:extLst>
      <p:ext uri="{BB962C8B-B14F-4D97-AF65-F5344CB8AC3E}">
        <p14:creationId xmlns:p14="http://schemas.microsoft.com/office/powerpoint/2010/main" val="313112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DB7A595-555C-49A4-B79E-E7E3DF5F34C4}"/>
              </a:ext>
            </a:extLst>
          </p:cNvPr>
          <p:cNvSpPr txBox="1"/>
          <p:nvPr/>
        </p:nvSpPr>
        <p:spPr>
          <a:xfrm>
            <a:off x="1888435" y="1505918"/>
            <a:ext cx="8819321" cy="3441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 DRE possui estrutura própria e técnica, que pode até sofrer ajustes para adequá-lo a realidade da empresa, mas sem deixar perder a essência  no sentido da estrutura e organização das informações.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A seguir um modelo para que você possa organizar o DRE da sua empresa. Você pode utilizar em planilha organizando a estrutura das contas, ou até mesmo alocando as linhas do plano de contas no seu sistema de gestão.</a:t>
            </a:r>
          </a:p>
        </p:txBody>
      </p:sp>
    </p:spTree>
    <p:extLst>
      <p:ext uri="{BB962C8B-B14F-4D97-AF65-F5344CB8AC3E}">
        <p14:creationId xmlns:p14="http://schemas.microsoft.com/office/powerpoint/2010/main" val="371945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7B928CD-1423-4E1F-9FE1-32DDA9428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062" y="573776"/>
            <a:ext cx="7141840" cy="37861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B5672A2-0D98-4DC0-9C6E-C492FBC6A468}"/>
              </a:ext>
            </a:extLst>
          </p:cNvPr>
          <p:cNvSpPr txBox="1"/>
          <p:nvPr/>
        </p:nvSpPr>
        <p:spPr>
          <a:xfrm>
            <a:off x="2419062" y="5022574"/>
            <a:ext cx="7141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Etapa I. Aqui são alocadas as informações de receita, impostos diretos e abatimentos sobre as vendas, chegando então a apuração da receita líquida.</a:t>
            </a:r>
          </a:p>
        </p:txBody>
      </p:sp>
    </p:spTree>
    <p:extLst>
      <p:ext uri="{BB962C8B-B14F-4D97-AF65-F5344CB8AC3E}">
        <p14:creationId xmlns:p14="http://schemas.microsoft.com/office/powerpoint/2010/main" val="394541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72F01A-CD0F-49DD-B3D6-36A8F6155CA3}"/>
              </a:ext>
            </a:extLst>
          </p:cNvPr>
          <p:cNvSpPr txBox="1"/>
          <p:nvPr/>
        </p:nvSpPr>
        <p:spPr>
          <a:xfrm>
            <a:off x="2498576" y="6007296"/>
            <a:ext cx="741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Etapa II. Nesta etapa ocorre a alocação dos custos, podendo ocorrer a alocação de algumas receitas negociais, chegando a apuração do lucro bruto.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925A0ED-9B1F-492A-851A-905C23045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571" y="588686"/>
            <a:ext cx="5268568" cy="517522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263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6C2D164-D3B0-4713-8142-33252FA7C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801" y="853730"/>
            <a:ext cx="6726947" cy="38882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C931D72-5F7B-4BF5-A2E9-67D8232597E2}"/>
              </a:ext>
            </a:extLst>
          </p:cNvPr>
          <p:cNvSpPr txBox="1"/>
          <p:nvPr/>
        </p:nvSpPr>
        <p:spPr>
          <a:xfrm>
            <a:off x="2273289" y="5357939"/>
            <a:ext cx="741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Etapa III. Aqui se inicia a organização e lançamento das despesas, separadas por grupos. Nesta etapa temos as despesas sobre vendas.</a:t>
            </a:r>
          </a:p>
        </p:txBody>
      </p:sp>
    </p:spTree>
    <p:extLst>
      <p:ext uri="{BB962C8B-B14F-4D97-AF65-F5344CB8AC3E}">
        <p14:creationId xmlns:p14="http://schemas.microsoft.com/office/powerpoint/2010/main" val="188167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C0DBE96-9B14-4852-88D3-11D85AA01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442912"/>
            <a:ext cx="5372100" cy="59721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5BF52E0-8B58-4B07-A4CC-80426C2F6EF6}"/>
              </a:ext>
            </a:extLst>
          </p:cNvPr>
          <p:cNvSpPr txBox="1"/>
          <p:nvPr/>
        </p:nvSpPr>
        <p:spPr>
          <a:xfrm>
            <a:off x="7050157" y="2031643"/>
            <a:ext cx="4505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Etapa IV. Neste bloco temos a alocação das despesas de pessoal</a:t>
            </a:r>
          </a:p>
        </p:txBody>
      </p:sp>
    </p:spTree>
    <p:extLst>
      <p:ext uri="{BB962C8B-B14F-4D97-AF65-F5344CB8AC3E}">
        <p14:creationId xmlns:p14="http://schemas.microsoft.com/office/powerpoint/2010/main" val="338927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8D2D6FC-06DD-444C-A1A1-1A0143F19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80" y="495300"/>
            <a:ext cx="5372100" cy="5867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4EA00BB-ACBA-453F-8BB9-E9C09E72D7B4}"/>
              </a:ext>
            </a:extLst>
          </p:cNvPr>
          <p:cNvSpPr txBox="1"/>
          <p:nvPr/>
        </p:nvSpPr>
        <p:spPr>
          <a:xfrm>
            <a:off x="7076662" y="1720840"/>
            <a:ext cx="45057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Etapa V. Esta etapa recebe a alocação das despesas de ocupação, despesas relacionadas a equipamentos, despesas de consumo e despesas gerais. Embora exista o grupo despesas gerais, nesta estrutura não tem a linha denominada despesas gerais, ou diversas, o grupo despesas gerais recebe  o devido detalhamento para permitir uma alocação precisa. Cada despesa recebe sua classificação sem incorrer em algum grupo mais abrangente. O adequado é realizar a classificação mais detalhada possível.</a:t>
            </a:r>
          </a:p>
        </p:txBody>
      </p:sp>
    </p:spTree>
    <p:extLst>
      <p:ext uri="{BB962C8B-B14F-4D97-AF65-F5344CB8AC3E}">
        <p14:creationId xmlns:p14="http://schemas.microsoft.com/office/powerpoint/2010/main" val="4216091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A47F0B2-E8BE-4216-B9CB-0888F2B6CF5A}"/>
              </a:ext>
            </a:extLst>
          </p:cNvPr>
          <p:cNvSpPr txBox="1"/>
          <p:nvPr/>
        </p:nvSpPr>
        <p:spPr>
          <a:xfrm>
            <a:off x="7076662" y="1720840"/>
            <a:ext cx="45057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Etapa VI. Aqui são lançadas despesas de veículos, informática, despesas com profissionais terceirizados e também o lançamento de despesas com contribuições, tributos e associais locais e de classe.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DFA666D-832D-4966-A6C1-B87B8D008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262973"/>
            <a:ext cx="4838700" cy="63055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1416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4F0216A-1B0F-48EC-BB04-99371BF43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32" y="481012"/>
            <a:ext cx="5372100" cy="58959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FAAC752-A60E-4441-A93A-CE3B68EA5D61}"/>
              </a:ext>
            </a:extLst>
          </p:cNvPr>
          <p:cNvSpPr txBox="1"/>
          <p:nvPr/>
        </p:nvSpPr>
        <p:spPr>
          <a:xfrm>
            <a:off x="7076662" y="1720840"/>
            <a:ext cx="45057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Etapa VII. Esse último bloco recebe a alocação de despesas financeiras, receitas financeiras, eventuais despesas ou receitas não operacionais (evitar o uso), e imposto de renda e contribuição social, chegando então na apuração do lucro líquido, ou margem líquida.</a:t>
            </a:r>
          </a:p>
        </p:txBody>
      </p:sp>
    </p:spTree>
    <p:extLst>
      <p:ext uri="{BB962C8B-B14F-4D97-AF65-F5344CB8AC3E}">
        <p14:creationId xmlns:p14="http://schemas.microsoft.com/office/powerpoint/2010/main" val="3497812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407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</dc:creator>
  <cp:lastModifiedBy>Marcos</cp:lastModifiedBy>
  <cp:revision>3</cp:revision>
  <dcterms:created xsi:type="dcterms:W3CDTF">2024-01-10T00:49:42Z</dcterms:created>
  <dcterms:modified xsi:type="dcterms:W3CDTF">2024-01-10T02:17:08Z</dcterms:modified>
</cp:coreProperties>
</file>